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05" r:id="rId2"/>
  </p:sldIdLst>
  <p:sldSz cx="9144000" cy="5143500" type="screen16x9"/>
  <p:notesSz cx="7077075" cy="9363075"/>
  <p:custDataLst>
    <p:tags r:id="rId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04" userDrawn="1">
          <p15:clr>
            <a:srgbClr val="A4A3A4"/>
          </p15:clr>
        </p15:guide>
        <p15:guide id="2" pos="1344" userDrawn="1">
          <p15:clr>
            <a:srgbClr val="A4A3A4"/>
          </p15:clr>
        </p15:guide>
        <p15:guide id="3" pos="528" userDrawn="1">
          <p15:clr>
            <a:srgbClr val="A4A3A4"/>
          </p15:clr>
        </p15:guide>
        <p15:guide id="4" orient="horz" pos="276" userDrawn="1">
          <p15:clr>
            <a:srgbClr val="A4A3A4"/>
          </p15:clr>
        </p15:guide>
        <p15:guide id="5" pos="624" userDrawn="1">
          <p15:clr>
            <a:srgbClr val="A4A3A4"/>
          </p15:clr>
        </p15:guide>
        <p15:guide id="6" orient="horz" pos="756" userDrawn="1">
          <p15:clr>
            <a:srgbClr val="A4A3A4"/>
          </p15:clr>
        </p15:guide>
        <p15:guide id="7" pos="5520" userDrawn="1">
          <p15:clr>
            <a:srgbClr val="A4A3A4"/>
          </p15:clr>
        </p15:guide>
        <p15:guide id="8" pos="816" userDrawn="1">
          <p15:clr>
            <a:srgbClr val="A4A3A4"/>
          </p15:clr>
        </p15:guide>
        <p15:guide id="9" orient="horz" pos="987" userDrawn="1">
          <p15:clr>
            <a:srgbClr val="A4A3A4"/>
          </p15:clr>
        </p15:guide>
        <p15:guide id="10" pos="1008" userDrawn="1">
          <p15:clr>
            <a:srgbClr val="A4A3A4"/>
          </p15:clr>
        </p15:guide>
        <p15:guide id="11" orient="horz" pos="3118" userDrawn="1">
          <p15:clr>
            <a:srgbClr val="A4A3A4"/>
          </p15:clr>
        </p15:guide>
        <p15:guide id="12" pos="569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00CC"/>
    <a:srgbClr val="00999F"/>
    <a:srgbClr val="C00000"/>
    <a:srgbClr val="080808"/>
    <a:srgbClr val="003846"/>
    <a:srgbClr val="804098"/>
    <a:srgbClr val="80406E"/>
    <a:srgbClr val="B35198"/>
    <a:srgbClr val="F37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9697" autoAdjust="0"/>
    <p:restoredTop sz="68650" autoAdjust="0"/>
  </p:normalViewPr>
  <p:slideViewPr>
    <p:cSldViewPr>
      <p:cViewPr varScale="1">
        <p:scale>
          <a:sx n="102" d="100"/>
          <a:sy n="102" d="100"/>
        </p:scale>
        <p:origin x="990" y="84"/>
      </p:cViewPr>
      <p:guideLst>
        <p:guide orient="horz" pos="804"/>
        <p:guide pos="1344"/>
        <p:guide pos="528"/>
        <p:guide orient="horz" pos="276"/>
        <p:guide pos="624"/>
        <p:guide orient="horz" pos="756"/>
        <p:guide pos="5520"/>
        <p:guide pos="816"/>
        <p:guide orient="horz" pos="987"/>
        <p:guide pos="1008"/>
        <p:guide orient="horz" pos="3118"/>
        <p:guide pos="5695"/>
      </p:guideLst>
    </p:cSldViewPr>
  </p:slideViewPr>
  <p:outlineViewPr>
    <p:cViewPr>
      <p:scale>
        <a:sx n="33" d="100"/>
        <a:sy n="33" d="100"/>
      </p:scale>
      <p:origin x="0" y="-7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048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67050" cy="469900"/>
          </a:xfrm>
          <a:prstGeom prst="rect">
            <a:avLst/>
          </a:prstGeom>
        </p:spPr>
        <p:txBody>
          <a:bodyPr vert="horz" lIns="91409" tIns="45704" rIns="91409" bIns="4570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438" y="0"/>
            <a:ext cx="3067050" cy="469900"/>
          </a:xfrm>
          <a:prstGeom prst="rect">
            <a:avLst/>
          </a:prstGeom>
        </p:spPr>
        <p:txBody>
          <a:bodyPr vert="horz" lIns="91409" tIns="45704" rIns="91409" bIns="45704" rtlCol="0"/>
          <a:lstStyle>
            <a:lvl1pPr algn="r">
              <a:defRPr sz="1200"/>
            </a:lvl1pPr>
          </a:lstStyle>
          <a:p>
            <a:fld id="{FFF6B6A3-C61A-4F4A-A174-0B847370B907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93175"/>
            <a:ext cx="3067050" cy="469900"/>
          </a:xfrm>
          <a:prstGeom prst="rect">
            <a:avLst/>
          </a:prstGeom>
        </p:spPr>
        <p:txBody>
          <a:bodyPr vert="horz" lIns="91409" tIns="45704" rIns="91409" bIns="4570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438" y="8893175"/>
            <a:ext cx="3067050" cy="469900"/>
          </a:xfrm>
          <a:prstGeom prst="rect">
            <a:avLst/>
          </a:prstGeom>
        </p:spPr>
        <p:txBody>
          <a:bodyPr vert="horz" lIns="91409" tIns="45704" rIns="91409" bIns="45704" rtlCol="0" anchor="b"/>
          <a:lstStyle>
            <a:lvl1pPr algn="r">
              <a:defRPr sz="1200"/>
            </a:lvl1pPr>
          </a:lstStyle>
          <a:p>
            <a:fld id="{BB2D0A72-D06C-4B3C-9004-B34CBCA70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2988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66733" cy="468154"/>
          </a:xfrm>
          <a:prstGeom prst="rect">
            <a:avLst/>
          </a:prstGeom>
        </p:spPr>
        <p:txBody>
          <a:bodyPr vert="horz" lIns="93906" tIns="46952" rIns="93906" bIns="46952" rtlCol="0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7" y="0"/>
            <a:ext cx="3066733" cy="468154"/>
          </a:xfrm>
          <a:prstGeom prst="rect">
            <a:avLst/>
          </a:prstGeom>
        </p:spPr>
        <p:txBody>
          <a:bodyPr vert="horz" wrap="square" lIns="93906" tIns="46952" rIns="93906" bIns="4695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BC5FC99-196D-8F4E-92EB-F84EAC2DF64F}" type="datetimeFigureOut">
              <a:rPr lang="en-US"/>
              <a:pPr/>
              <a:t>9/26/2019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7513" y="701675"/>
            <a:ext cx="62420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06" tIns="46952" rIns="93906" bIns="46952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06" tIns="46952" rIns="93906" bIns="46952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93296"/>
            <a:ext cx="3066733" cy="468154"/>
          </a:xfrm>
          <a:prstGeom prst="rect">
            <a:avLst/>
          </a:prstGeom>
        </p:spPr>
        <p:txBody>
          <a:bodyPr vert="horz" lIns="93906" tIns="46952" rIns="93906" bIns="46952" rtlCol="0" anchor="b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7" y="8893296"/>
            <a:ext cx="3066733" cy="468154"/>
          </a:xfrm>
          <a:prstGeom prst="rect">
            <a:avLst/>
          </a:prstGeom>
        </p:spPr>
        <p:txBody>
          <a:bodyPr vert="horz" wrap="square" lIns="93906" tIns="46952" rIns="93906" bIns="4695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B8B709D-947A-F94F-A821-1E96C1923B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8734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baseline="0" dirty="0" smtClean="0"/>
              <a:t>Big enough issue – WSJ - $40 billion nation wide. </a:t>
            </a: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Tight operating budgets - look to new places for sources of funds</a:t>
            </a:r>
          </a:p>
          <a:p>
            <a:pPr>
              <a:defRPr/>
            </a:pPr>
            <a:endParaRPr lang="en-US" baseline="0" dirty="0" smtClean="0"/>
          </a:p>
          <a:p>
            <a:pPr>
              <a:defRPr/>
            </a:pPr>
            <a:r>
              <a:rPr lang="en-US" baseline="0" dirty="0" smtClean="0"/>
              <a:t>opportunity to reduce deferred maintenance funded through operating savings. </a:t>
            </a:r>
          </a:p>
          <a:p>
            <a:pPr>
              <a:defRPr/>
            </a:pPr>
            <a:endParaRPr lang="en-US" baseline="0" dirty="0" smtClean="0"/>
          </a:p>
          <a:p>
            <a:pPr>
              <a:defRPr/>
            </a:pPr>
            <a:r>
              <a:rPr lang="en-US" baseline="0" dirty="0" smtClean="0"/>
              <a:t>Connectivity offered through Big Data &amp; “internet of things” technologies and recent advances in building automation provides the opportunity</a:t>
            </a:r>
          </a:p>
          <a:p>
            <a:pPr>
              <a:defRPr/>
            </a:pPr>
            <a:endParaRPr lang="en-US" baseline="0" dirty="0" smtClean="0"/>
          </a:p>
          <a:p>
            <a:pPr>
              <a:defRPr/>
            </a:pPr>
            <a:r>
              <a:rPr lang="en-US" baseline="0" dirty="0" smtClean="0"/>
              <a:t>McDaniel College has embarked on an energy and infrastructure renewal program that leverages all of these opportunities. </a:t>
            </a:r>
          </a:p>
          <a:p>
            <a:pPr>
              <a:defRPr/>
            </a:pPr>
            <a:endParaRPr lang="en-US" baseline="0" dirty="0" smtClean="0"/>
          </a:p>
          <a:p>
            <a:pPr>
              <a:defRPr/>
            </a:pPr>
            <a:r>
              <a:rPr lang="en-US" baseline="0" dirty="0" smtClean="0"/>
              <a:t>Our presentation today is intended to provide an overview of our project as well as information you can use in assessing whether a similar approach might be helpful to your campus. </a:t>
            </a:r>
          </a:p>
          <a:p>
            <a:pPr>
              <a:defRPr/>
            </a:pPr>
            <a:endParaRPr lang="en-US" baseline="0" dirty="0" smtClean="0"/>
          </a:p>
          <a:p>
            <a:pPr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8B709D-947A-F94F-A821-1E96C1923B1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57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M2017_PPTtemplate_TitleSlide_R2V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11" name="Picture 10" descr="AM2017_PPTtemplate_TitleSlide_R2V2-TOP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524000"/>
          </a:xfrm>
          <a:prstGeom prst="rect">
            <a:avLst/>
          </a:prstGeom>
        </p:spPr>
      </p:pic>
      <p:pic>
        <p:nvPicPr>
          <p:cNvPr id="13" name="Picture 12" descr="AM2017_PPTtemplate_TitleSlide_Wave_R1V1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0946"/>
            <a:ext cx="9144000" cy="5143500"/>
          </a:xfrm>
          <a:prstGeom prst="rect">
            <a:avLst/>
          </a:prstGeom>
        </p:spPr>
      </p:pic>
      <p:pic>
        <p:nvPicPr>
          <p:cNvPr id="14" name="Picture 13" descr="AM2017_PPTtemplate_TitleSlide_NACUBOLOGO_R1V1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3723" y="4248150"/>
            <a:ext cx="914400" cy="914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123950"/>
            <a:ext cx="8686800" cy="1676400"/>
          </a:xfrm>
          <a:noFill/>
          <a:ln>
            <a:noFill/>
          </a:ln>
        </p:spPr>
        <p:txBody>
          <a:bodyPr/>
          <a:lstStyle>
            <a:lvl1pPr algn="l">
              <a:buFont typeface="Arial" pitchFamily="34" charset="0"/>
              <a:buNone/>
              <a:defRPr b="1" cap="none" spc="0">
                <a:ln w="18415" cmpd="sng">
                  <a:noFill/>
                  <a:prstDash val="solid"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800350"/>
            <a:ext cx="8686800" cy="1752600"/>
          </a:xfrm>
        </p:spPr>
        <p:txBody>
          <a:bodyPr/>
          <a:lstStyle>
            <a:lvl1pPr marL="0" indent="0" algn="l">
              <a:buNone/>
              <a:defRPr sz="1500">
                <a:solidFill>
                  <a:schemeClr val="tx1">
                    <a:lumMod val="75000"/>
                  </a:schemeClr>
                </a:solidFill>
                <a:latin typeface="Cambr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990600" y="4857750"/>
            <a:ext cx="1143000" cy="285750"/>
          </a:xfrm>
        </p:spPr>
        <p:txBody>
          <a:bodyPr/>
          <a:lstStyle>
            <a:lvl1pPr>
              <a:defRPr/>
            </a:lvl1pPr>
          </a:lstStyle>
          <a:p>
            <a:fld id="{E5C1BFF9-B465-49F3-A907-FCC9F0E17875}" type="datetime1">
              <a:rPr lang="en-US" smtClean="0"/>
              <a:t>9/26/2019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33600" y="4857750"/>
            <a:ext cx="6553200" cy="2857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86800" y="4845651"/>
            <a:ext cx="457200" cy="273844"/>
          </a:xfrm>
        </p:spPr>
        <p:txBody>
          <a:bodyPr/>
          <a:lstStyle>
            <a:lvl1pPr>
              <a:defRPr/>
            </a:lvl1pPr>
          </a:lstStyle>
          <a:p>
            <a:fld id="{738CB7AA-3A26-0D48-9B71-97BEAB336CB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545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71C749-E9D5-4628-BF10-843A7DE2A665}" type="datetime1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39E608-1CF3-1D4E-B755-A67386181B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405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674B1B-4525-4C19-9758-08E7527361BB}" type="datetime1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C09C63-F749-6745-A4F4-325FEF23AE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64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C9467A-0AA5-490B-8E6D-53FD9B94A293}" type="datetime1">
              <a:rPr lang="en-US" smtClean="0"/>
              <a:t>9/26/2019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4F943B-9288-B64B-9788-0431E77AB42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9526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DDA05-3D66-47B5-9F86-7420A77BD7BD}" type="datetime1">
              <a:rPr lang="en-US" smtClean="0"/>
              <a:t>9/26/2019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1402A-99DF-5E44-9CA4-3BC64FA01E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469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14301"/>
            <a:ext cx="7924800" cy="933449"/>
          </a:xfr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7696200" y="4857750"/>
            <a:ext cx="914400" cy="285750"/>
          </a:xfrm>
        </p:spPr>
        <p:txBody>
          <a:bodyPr/>
          <a:lstStyle>
            <a:lvl1pPr>
              <a:defRPr>
                <a:solidFill>
                  <a:srgbClr val="494949"/>
                </a:solidFill>
              </a:defRPr>
            </a:lvl1pPr>
          </a:lstStyle>
          <a:p>
            <a:fld id="{5155B4B5-5D5C-4D71-9C44-037070C05EAD}" type="datetime1">
              <a:rPr lang="en-US" smtClean="0"/>
              <a:t>9/26/2019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4857750"/>
            <a:ext cx="6629400" cy="2857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4869656"/>
            <a:ext cx="533400" cy="27384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E16B070-9265-3E45-8CF8-C3498B78472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 Placeholder 2"/>
          <p:cNvSpPr>
            <a:spLocks noGrp="1"/>
          </p:cNvSpPr>
          <p:nvPr>
            <p:ph idx="1"/>
          </p:nvPr>
        </p:nvSpPr>
        <p:spPr bwMode="auto">
          <a:xfrm>
            <a:off x="1066800" y="1085850"/>
            <a:ext cx="7924800" cy="36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 </a:t>
            </a:r>
            <a:endParaRPr lang="en-US" dirty="0"/>
          </a:p>
        </p:txBody>
      </p:sp>
      <p:pic>
        <p:nvPicPr>
          <p:cNvPr id="9" name="Picture 8" descr="AM2017_PPTtemplate_MasterSlide_R1V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52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430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685803" y="1276351"/>
            <a:ext cx="8469313" cy="2751535"/>
          </a:xfrm>
          <a:prstGeom prst="rect">
            <a:avLst/>
          </a:prstGeom>
          <a:solidFill>
            <a:srgbClr val="F5F5F5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428750"/>
            <a:ext cx="7808916" cy="1752600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14300"/>
            <a:ext cx="7808916" cy="1238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958B3F-FF89-499B-83AF-457EFB62B2A6}" type="datetime1">
              <a:rPr lang="en-US" smtClean="0"/>
              <a:t>9/26/2019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F078AB-6EA4-E344-A29B-B70D5628CF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892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200150"/>
            <a:ext cx="3733800" cy="3657599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200150"/>
            <a:ext cx="4038600" cy="3657599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239000" y="4864507"/>
            <a:ext cx="1447800" cy="278993"/>
          </a:xfrm>
        </p:spPr>
        <p:txBody>
          <a:bodyPr/>
          <a:lstStyle>
            <a:lvl1pPr>
              <a:defRPr/>
            </a:lvl1pPr>
          </a:lstStyle>
          <a:p>
            <a:fld id="{2A6A7385-988A-49E2-8442-C3203481FEF3}" type="datetime1">
              <a:rPr lang="en-US" smtClean="0"/>
              <a:t>9/26/2019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90600" y="4914412"/>
            <a:ext cx="6248400" cy="2290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52955" y="4879340"/>
            <a:ext cx="457200" cy="273844"/>
          </a:xfrm>
        </p:spPr>
        <p:txBody>
          <a:bodyPr/>
          <a:lstStyle>
            <a:lvl1pPr>
              <a:defRPr/>
            </a:lvl1pPr>
          </a:lstStyle>
          <a:p>
            <a:fld id="{3C15EC83-E16F-4642-B896-DCA432675C1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197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57150"/>
            <a:ext cx="8001000" cy="990600"/>
          </a:xfrm>
        </p:spPr>
        <p:txBody>
          <a:bodyPr/>
          <a:lstStyle>
            <a:lvl1pPr>
              <a:defRPr>
                <a:solidFill>
                  <a:srgbClr val="3F3F3F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123950"/>
            <a:ext cx="3886200" cy="479822"/>
          </a:xfrm>
        </p:spPr>
        <p:txBody>
          <a:bodyPr anchor="b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0600" y="1657350"/>
            <a:ext cx="3886200" cy="30861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53000" y="1123950"/>
            <a:ext cx="4038600" cy="479822"/>
          </a:xfrm>
        </p:spPr>
        <p:txBody>
          <a:bodyPr anchor="b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638301"/>
            <a:ext cx="3962400" cy="314324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5E4C68-3ADF-43F7-903C-4882175DC0AD}" type="datetime1">
              <a:rPr lang="en-US" smtClean="0"/>
              <a:t>9/26/2019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B3DEFD-F12A-E549-A91B-E3DCEDC85D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133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F3F3F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91710AC-A1A0-4BC9-863A-D136FEA02FAF}" type="datetime1">
              <a:rPr lang="en-US" smtClean="0"/>
              <a:t>9/26/2019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7007EC-89DE-E04A-92C9-35F4376A6B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486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B9C5F7-6522-46A6-ACEB-156DD0102B6F}" type="datetime1">
              <a:rPr lang="en-US" smtClean="0"/>
              <a:t>9/26/2019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6A18E5-6441-7D4F-AF55-89DD0A14EF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828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3" y="228601"/>
            <a:ext cx="27035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0" y="228600"/>
            <a:ext cx="4883150" cy="45148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3" y="1100138"/>
            <a:ext cx="2703513" cy="36433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884F28-55DA-4BBA-8934-6E11DFC06D51}" type="datetime1">
              <a:rPr lang="en-US" smtClean="0"/>
              <a:t>9/26/2019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25B54A-3E88-7D4B-8CC4-E96B3BC764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237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6B5A7A-69F5-4647-9538-61C42E58E648}" type="datetime1">
              <a:rPr lang="en-US" smtClean="0"/>
              <a:t>9/26/2019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03E61E-6B02-0D4A-882B-9EE08F1C698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25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M2017_PPTtemplate_MasterSlide_R1V1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524000" cy="5143500"/>
          </a:xfrm>
          <a:prstGeom prst="rect">
            <a:avLst/>
          </a:prstGeom>
        </p:spPr>
      </p:pic>
      <p:sp>
        <p:nvSpPr>
          <p:cNvPr id="2052" name="Title Placeholder 1"/>
          <p:cNvSpPr>
            <a:spLocks noGrp="1"/>
          </p:cNvSpPr>
          <p:nvPr>
            <p:ph type="title"/>
          </p:nvPr>
        </p:nvSpPr>
        <p:spPr bwMode="auto">
          <a:xfrm>
            <a:off x="990600" y="57150"/>
            <a:ext cx="8001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05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90600" y="1085850"/>
            <a:ext cx="8001000" cy="377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67600" y="4869656"/>
            <a:ext cx="12192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fld id="{BA9DDA05-3D66-47B5-9F86-7420A77BD7BD}" type="datetime1">
              <a:rPr lang="en-US" smtClean="0"/>
              <a:t>9/26/2019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90600" y="4886632"/>
            <a:ext cx="6477000" cy="2568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869656"/>
            <a:ext cx="457200" cy="273844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Calibri" charset="0"/>
              </a:defRPr>
            </a:lvl1pPr>
          </a:lstStyle>
          <a:p>
            <a:fld id="{3391402A-99DF-5E44-9CA4-3BC64FA01EA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8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rgbClr val="000000"/>
          </a:solidFill>
          <a:latin typeface="Arial" panose="020B0604020202020204" pitchFamily="34" charset="0"/>
          <a:ea typeface="ＭＳ Ｐゴシック" charset="0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376092"/>
          </a:solidFill>
          <a:latin typeface="Calibri" pitchFamily="34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376092"/>
          </a:solidFill>
          <a:latin typeface="Calibri" pitchFamily="34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376092"/>
          </a:solidFill>
          <a:latin typeface="Calibri" pitchFamily="34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376092"/>
          </a:solidFill>
          <a:latin typeface="Calibri" pitchFamily="34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999F"/>
        </a:buClr>
        <a:buFont typeface="Wingdings" charset="0"/>
        <a:buChar char="§"/>
        <a:defRPr sz="2000" kern="1200">
          <a:solidFill>
            <a:srgbClr val="000000"/>
          </a:solidFill>
          <a:latin typeface="Arial" panose="020B0604020202020204" pitchFamily="34" charset="0"/>
          <a:ea typeface="ＭＳ Ｐゴシック" charset="0"/>
          <a:cs typeface="Arial" panose="020B060402020202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804098"/>
        </a:buClr>
        <a:buFont typeface="Wingdings" charset="0"/>
        <a:buChar char="§"/>
        <a:defRPr sz="2000" kern="1200">
          <a:solidFill>
            <a:srgbClr val="000000"/>
          </a:solidFill>
          <a:latin typeface="Arial" panose="020B0604020202020204" pitchFamily="34" charset="0"/>
          <a:ea typeface="ＭＳ Ｐゴシック" charset="0"/>
          <a:cs typeface="Arial" panose="020B0604020202020204" pitchFamily="34" charset="0"/>
        </a:defRPr>
      </a:lvl2pPr>
      <a:lvl3pPr marL="1257300" indent="-342900" algn="l" rtl="0" eaLnBrk="1" fontAlgn="base" hangingPunct="1">
        <a:spcBef>
          <a:spcPct val="20000"/>
        </a:spcBef>
        <a:spcAft>
          <a:spcPct val="0"/>
        </a:spcAft>
        <a:buClr>
          <a:srgbClr val="003846"/>
        </a:buClr>
        <a:buFont typeface="Arial"/>
        <a:buChar char="•"/>
        <a:defRPr sz="2000" kern="1200">
          <a:solidFill>
            <a:srgbClr val="000000"/>
          </a:solidFill>
          <a:latin typeface="Arial" panose="020B0604020202020204" pitchFamily="34" charset="0"/>
          <a:ea typeface="ＭＳ Ｐゴシック" charset="0"/>
          <a:cs typeface="Arial" panose="020B060402020202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B35198"/>
        </a:buClr>
        <a:buFont typeface="Wingdings" charset="0"/>
        <a:buChar char="§"/>
        <a:defRPr sz="2000" kern="1200">
          <a:solidFill>
            <a:srgbClr val="000000"/>
          </a:solidFill>
          <a:latin typeface="Arial" panose="020B0604020202020204" pitchFamily="34" charset="0"/>
          <a:ea typeface="ＭＳ Ｐゴシック" charset="0"/>
          <a:cs typeface="Arial" panose="020B060402020202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AEEF"/>
        </a:buClr>
        <a:buFont typeface="Arial" charset="0"/>
        <a:buChar char="•"/>
        <a:defRPr sz="1600" kern="1200">
          <a:solidFill>
            <a:srgbClr val="000000"/>
          </a:solidFill>
          <a:latin typeface="Arial" panose="020B0604020202020204" pitchFamily="34" charset="0"/>
          <a:ea typeface="ＭＳ Ｐゴシック" charset="0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744070" y="96371"/>
            <a:ext cx="8229600" cy="933449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+mj-ea"/>
              </a:rPr>
              <a:t>The Challenge of Infrastructure Renewal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026920" y="1183175"/>
            <a:ext cx="6858000" cy="3809999"/>
          </a:xfrm>
        </p:spPr>
        <p:txBody>
          <a:bodyPr/>
          <a:lstStyle/>
          <a:p>
            <a:pPr marL="341313" indent="-341313">
              <a:spcBef>
                <a:spcPts val="1400"/>
              </a:spcBef>
              <a:spcAft>
                <a:spcPts val="1400"/>
              </a:spcAft>
              <a:defRPr/>
            </a:pPr>
            <a:r>
              <a:rPr lang="en-US" dirty="0" smtClean="0">
                <a:solidFill>
                  <a:srgbClr val="000000"/>
                </a:solidFill>
                <a:ea typeface="+mn-ea"/>
              </a:rPr>
              <a:t>Over </a:t>
            </a:r>
            <a:r>
              <a:rPr lang="en-US" b="1" dirty="0" smtClean="0">
                <a:solidFill>
                  <a:srgbClr val="000000"/>
                </a:solidFill>
                <a:ea typeface="+mn-ea"/>
              </a:rPr>
              <a:t>40 $Billion</a:t>
            </a:r>
            <a:r>
              <a:rPr lang="en-US" dirty="0" smtClean="0">
                <a:solidFill>
                  <a:srgbClr val="000000"/>
                </a:solidFill>
                <a:ea typeface="+mn-ea"/>
              </a:rPr>
              <a:t> in deferred maintenance nation-wide. </a:t>
            </a:r>
            <a:r>
              <a:rPr lang="en-US" sz="1600" i="1" dirty="0" smtClean="0">
                <a:solidFill>
                  <a:srgbClr val="000000"/>
                </a:solidFill>
                <a:ea typeface="+mn-ea"/>
              </a:rPr>
              <a:t>(Wall Street Journal)</a:t>
            </a:r>
            <a:endParaRPr lang="en-US" dirty="0" smtClean="0">
              <a:solidFill>
                <a:srgbClr val="000000"/>
              </a:solidFill>
              <a:ea typeface="+mn-ea"/>
            </a:endParaRPr>
          </a:p>
          <a:p>
            <a:pPr marL="341313" indent="-341313">
              <a:spcBef>
                <a:spcPts val="1400"/>
              </a:spcBef>
              <a:spcAft>
                <a:spcPts val="1400"/>
              </a:spcAft>
              <a:defRPr/>
            </a:pPr>
            <a:r>
              <a:rPr lang="en-US" dirty="0" smtClean="0">
                <a:solidFill>
                  <a:srgbClr val="000000"/>
                </a:solidFill>
                <a:ea typeface="+mn-ea"/>
              </a:rPr>
              <a:t>Colleges &amp; Universities are looking for </a:t>
            </a:r>
            <a:r>
              <a:rPr lang="en-US" b="1" dirty="0" smtClean="0">
                <a:solidFill>
                  <a:srgbClr val="000000"/>
                </a:solidFill>
                <a:ea typeface="+mn-ea"/>
              </a:rPr>
              <a:t>additional cash flow streams</a:t>
            </a:r>
            <a:r>
              <a:rPr lang="en-US" dirty="0" smtClean="0">
                <a:solidFill>
                  <a:srgbClr val="000000"/>
                </a:solidFill>
                <a:ea typeface="+mn-ea"/>
              </a:rPr>
              <a:t> to help reduce deferred maintenance. </a:t>
            </a:r>
          </a:p>
          <a:p>
            <a:pPr marL="341313" indent="-341313">
              <a:spcBef>
                <a:spcPts val="1400"/>
              </a:spcBef>
              <a:spcAft>
                <a:spcPts val="1400"/>
              </a:spcAft>
              <a:defRPr/>
            </a:pPr>
            <a:r>
              <a:rPr lang="en-US" b="1" dirty="0" smtClean="0">
                <a:solidFill>
                  <a:srgbClr val="000000"/>
                </a:solidFill>
                <a:ea typeface="+mn-ea"/>
              </a:rPr>
              <a:t>Guaranteed energy savings programs </a:t>
            </a:r>
            <a:r>
              <a:rPr lang="en-US" dirty="0" smtClean="0">
                <a:solidFill>
                  <a:srgbClr val="000000"/>
                </a:solidFill>
                <a:ea typeface="+mn-ea"/>
              </a:rPr>
              <a:t>can reduce deferred maintenance and fund the costs through energy savings. </a:t>
            </a:r>
          </a:p>
          <a:p>
            <a:pPr marL="341313" indent="-341313">
              <a:spcBef>
                <a:spcPts val="1400"/>
              </a:spcBef>
              <a:spcAft>
                <a:spcPts val="1400"/>
              </a:spcAft>
              <a:defRPr/>
            </a:pPr>
            <a:r>
              <a:rPr lang="en-US" dirty="0" smtClean="0">
                <a:solidFill>
                  <a:srgbClr val="000000"/>
                </a:solidFill>
                <a:ea typeface="+mn-ea"/>
              </a:rPr>
              <a:t>20.4 billion </a:t>
            </a:r>
            <a:r>
              <a:rPr lang="en-US" b="1" dirty="0" smtClean="0">
                <a:solidFill>
                  <a:srgbClr val="000000"/>
                </a:solidFill>
                <a:ea typeface="+mn-ea"/>
              </a:rPr>
              <a:t>connected “devices”</a:t>
            </a:r>
            <a:r>
              <a:rPr lang="en-US" dirty="0" smtClean="0">
                <a:solidFill>
                  <a:srgbClr val="000000"/>
                </a:solidFill>
                <a:ea typeface="+mn-ea"/>
              </a:rPr>
              <a:t> in 2020. </a:t>
            </a:r>
            <a:r>
              <a:rPr lang="en-US" sz="1600" i="1" dirty="0" smtClean="0"/>
              <a:t>(Gartner)</a:t>
            </a:r>
            <a:endParaRPr lang="en-US" sz="16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6B070-9265-3E45-8CF8-C3498B784721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026" name="Picture 2" descr="https://d30y9cdsu7xlg0.cloudfront.net/png/654286-200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42999" y="1047749"/>
            <a:ext cx="838201" cy="838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" descr="https://d30y9cdsu7xlg0.cloudfront.net/png/1097789-200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42999" y="2038350"/>
            <a:ext cx="838201" cy="838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3" descr="https://d30y9cdsu7xlg0.cloudfront.net/png/57913-200.pn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42999" y="3105149"/>
            <a:ext cx="838201" cy="838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 descr="https://d30y9cdsu7xlg0.cloudfront.net/png/136161-200.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42999" y="4095749"/>
            <a:ext cx="838201" cy="838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516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ERSION" val="5.0"/>
  <p:tag name="PRESGUID" val="b627414d-39d5-4b59-bf87-abb0b76f5724"/>
  <p:tag name="EDITION" val="LiveInsights"/>
</p:tagLst>
</file>

<file path=ppt/theme/theme1.xml><?xml version="1.0" encoding="utf-8"?>
<a:theme xmlns:a="http://schemas.openxmlformats.org/drawingml/2006/main" name="AM2011PowerpointPresentation-V2">
  <a:themeElements>
    <a:clrScheme name="AM2017">
      <a:dk1>
        <a:srgbClr val="3F3F3F"/>
      </a:dk1>
      <a:lt1>
        <a:sysClr val="window" lastClr="FFFFFF"/>
      </a:lt1>
      <a:dk2>
        <a:srgbClr val="31859B"/>
      </a:dk2>
      <a:lt2>
        <a:srgbClr val="DBEEF3"/>
      </a:lt2>
      <a:accent1>
        <a:srgbClr val="00999F"/>
      </a:accent1>
      <a:accent2>
        <a:srgbClr val="804098"/>
      </a:accent2>
      <a:accent3>
        <a:srgbClr val="7FCBAE"/>
      </a:accent3>
      <a:accent4>
        <a:srgbClr val="B35198"/>
      </a:accent4>
      <a:accent5>
        <a:srgbClr val="8CC63F"/>
      </a:accent5>
      <a:accent6>
        <a:srgbClr val="EFE7AB"/>
      </a:accent6>
      <a:hlink>
        <a:srgbClr val="205867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10046</TotalTime>
  <Words>170</Words>
  <Application>Microsoft Office PowerPoint</Application>
  <PresentationFormat>On-screen Show (16:9)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Cambria</vt:lpstr>
      <vt:lpstr>Wingdings</vt:lpstr>
      <vt:lpstr>AM2011PowerpointPresentation-V2</vt:lpstr>
      <vt:lpstr>The Challenge of Infrastructure Renewal</vt:lpstr>
    </vt:vector>
  </TitlesOfParts>
  <Company>NACUBO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Maria.Candelaria</dc:creator>
  <cp:lastModifiedBy>Adinolfo-Fishman, Michelle</cp:lastModifiedBy>
  <cp:revision>577</cp:revision>
  <cp:lastPrinted>2017-07-29T00:19:47Z</cp:lastPrinted>
  <dcterms:created xsi:type="dcterms:W3CDTF">2009-04-08T19:31:00Z</dcterms:created>
  <dcterms:modified xsi:type="dcterms:W3CDTF">2019-09-26T18:03:51Z</dcterms:modified>
</cp:coreProperties>
</file>