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5143500" type="screen16x9"/>
  <p:notesSz cx="7077075" cy="9363075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 userDrawn="1">
          <p15:clr>
            <a:srgbClr val="A4A3A4"/>
          </p15:clr>
        </p15:guide>
        <p15:guide id="2" pos="1344" userDrawn="1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276" userDrawn="1">
          <p15:clr>
            <a:srgbClr val="A4A3A4"/>
          </p15:clr>
        </p15:guide>
        <p15:guide id="5" pos="624" userDrawn="1">
          <p15:clr>
            <a:srgbClr val="A4A3A4"/>
          </p15:clr>
        </p15:guide>
        <p15:guide id="6" orient="horz" pos="756" userDrawn="1">
          <p15:clr>
            <a:srgbClr val="A4A3A4"/>
          </p15:clr>
        </p15:guide>
        <p15:guide id="7" pos="5520" userDrawn="1">
          <p15:clr>
            <a:srgbClr val="A4A3A4"/>
          </p15:clr>
        </p15:guide>
        <p15:guide id="8" pos="816" userDrawn="1">
          <p15:clr>
            <a:srgbClr val="A4A3A4"/>
          </p15:clr>
        </p15:guide>
        <p15:guide id="9" orient="horz" pos="987" userDrawn="1">
          <p15:clr>
            <a:srgbClr val="A4A3A4"/>
          </p15:clr>
        </p15:guide>
        <p15:guide id="10" pos="1008" userDrawn="1">
          <p15:clr>
            <a:srgbClr val="A4A3A4"/>
          </p15:clr>
        </p15:guide>
        <p15:guide id="11" orient="horz" pos="3118" userDrawn="1">
          <p15:clr>
            <a:srgbClr val="A4A3A4"/>
          </p15:clr>
        </p15:guide>
        <p15:guide id="12" pos="56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999F"/>
    <a:srgbClr val="C00000"/>
    <a:srgbClr val="080808"/>
    <a:srgbClr val="003846"/>
    <a:srgbClr val="804098"/>
    <a:srgbClr val="80406E"/>
    <a:srgbClr val="B35198"/>
    <a:srgbClr val="F3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697" autoAdjust="0"/>
    <p:restoredTop sz="68650" autoAdjust="0"/>
  </p:normalViewPr>
  <p:slideViewPr>
    <p:cSldViewPr>
      <p:cViewPr varScale="1">
        <p:scale>
          <a:sx n="102" d="100"/>
          <a:sy n="102" d="100"/>
        </p:scale>
        <p:origin x="990" y="84"/>
      </p:cViewPr>
      <p:guideLst>
        <p:guide orient="horz" pos="804"/>
        <p:guide pos="1344"/>
        <p:guide pos="528"/>
        <p:guide orient="horz" pos="276"/>
        <p:guide pos="624"/>
        <p:guide orient="horz" pos="756"/>
        <p:guide pos="5520"/>
        <p:guide pos="816"/>
        <p:guide orient="horz" pos="987"/>
        <p:guide pos="1008"/>
        <p:guide orient="horz" pos="3118"/>
        <p:guide pos="5695"/>
      </p:guideLst>
    </p:cSldViewPr>
  </p:slideViewPr>
  <p:outlineViewPr>
    <p:cViewPr>
      <p:scale>
        <a:sx n="33" d="100"/>
        <a:sy n="33" d="100"/>
      </p:scale>
      <p:origin x="0" y="-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4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7050" cy="469900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FFF6B6A3-C61A-4F4A-A174-0B847370B907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93175"/>
            <a:ext cx="3067050" cy="469900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BB2D0A72-D06C-4B3C-9004-B34CBCA70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9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8154"/>
          </a:xfrm>
          <a:prstGeom prst="rect">
            <a:avLst/>
          </a:prstGeom>
        </p:spPr>
        <p:txBody>
          <a:bodyPr vert="horz" lIns="93906" tIns="46952" rIns="93906" bIns="46952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7" y="0"/>
            <a:ext cx="3066733" cy="468154"/>
          </a:xfrm>
          <a:prstGeom prst="rect">
            <a:avLst/>
          </a:prstGeom>
        </p:spPr>
        <p:txBody>
          <a:bodyPr vert="horz" wrap="square" lIns="93906" tIns="46952" rIns="93906" bIns="469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C5FC99-196D-8F4E-92EB-F84EAC2DF64F}" type="datetimeFigureOut">
              <a:rPr lang="en-US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6" tIns="46952" rIns="93906" bIns="4695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06" tIns="46952" rIns="93906" bIns="4695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93296"/>
            <a:ext cx="3066733" cy="468154"/>
          </a:xfrm>
          <a:prstGeom prst="rect">
            <a:avLst/>
          </a:prstGeom>
        </p:spPr>
        <p:txBody>
          <a:bodyPr vert="horz" lIns="93906" tIns="46952" rIns="93906" bIns="46952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7" y="8893296"/>
            <a:ext cx="3066733" cy="468154"/>
          </a:xfrm>
          <a:prstGeom prst="rect">
            <a:avLst/>
          </a:prstGeom>
        </p:spPr>
        <p:txBody>
          <a:bodyPr vert="horz" wrap="square" lIns="93906" tIns="46952" rIns="93906" bIns="469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8B709D-947A-F94F-A821-1E96C1923B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73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aseline="0" dirty="0" smtClean="0"/>
              <a:t>Big enough issue – WSJ - $40 billion nation wide.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Tight operating budgets - look to new places for sources of funds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opportunity to reduce deferred maintenance funded through operating savings. 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Connectivity offered through Big Data &amp; “internet of things” technologies and recent advances in building automation provides the opportunity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McDaniel College has embarked on an energy and infrastructure renewal program that leverages all of these opportunities. 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Our presentation today is intended to provide an overview of our project as well as information you can use in assessing whether a similar approach might be helpful to your campus. 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709D-947A-F94F-A821-1E96C1923B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M2017_PPTtemplate_TitleSlide_R2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Picture 10" descr="AM2017_PPTtemplate_TitleSlide_R2V2-TO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</p:spPr>
      </p:pic>
      <p:pic>
        <p:nvPicPr>
          <p:cNvPr id="13" name="Picture 12" descr="AM2017_PPTtemplate_TitleSlide_Wave_R1V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946"/>
            <a:ext cx="9144000" cy="5143500"/>
          </a:xfrm>
          <a:prstGeom prst="rect">
            <a:avLst/>
          </a:prstGeom>
        </p:spPr>
      </p:pic>
      <p:pic>
        <p:nvPicPr>
          <p:cNvPr id="14" name="Picture 13" descr="AM2017_PPTtemplate_TitleSlide_NACUBOLOGO_R1V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723" y="4248150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23950"/>
            <a:ext cx="8686800" cy="1676400"/>
          </a:xfrm>
          <a:noFill/>
          <a:ln>
            <a:noFill/>
          </a:ln>
        </p:spPr>
        <p:txBody>
          <a:bodyPr/>
          <a:lstStyle>
            <a:lvl1pPr algn="l">
              <a:buFont typeface="Arial" pitchFamily="34" charset="0"/>
              <a:buNone/>
              <a:defRPr b="1" cap="none" spc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8686800" cy="17526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4857750"/>
            <a:ext cx="1143000" cy="285750"/>
          </a:xfrm>
        </p:spPr>
        <p:txBody>
          <a:bodyPr/>
          <a:lstStyle>
            <a:lvl1pPr>
              <a:defRPr/>
            </a:lvl1pPr>
          </a:lstStyle>
          <a:p>
            <a:fld id="{E5C1BFF9-B465-49F3-A907-FCC9F0E17875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4857750"/>
            <a:ext cx="65532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4845651"/>
            <a:ext cx="457200" cy="273844"/>
          </a:xfrm>
        </p:spPr>
        <p:txBody>
          <a:bodyPr/>
          <a:lstStyle>
            <a:lvl1pPr>
              <a:defRPr/>
            </a:lvl1pPr>
          </a:lstStyle>
          <a:p>
            <a:fld id="{738CB7AA-3A26-0D48-9B71-97BEAB336C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1C749-E9D5-4628-BF10-843A7DE2A665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9E608-1CF3-1D4E-B755-A67386181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674B1B-4525-4C19-9758-08E7527361BB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09C63-F749-6745-A4F4-325FEF23A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9467A-0AA5-490B-8E6D-53FD9B94A293}" type="datetime1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F943B-9288-B64B-9788-0431E77AB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52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DA05-3D66-47B5-9F86-7420A77BD7BD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02A-99DF-5E44-9CA4-3BC64FA01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6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1"/>
            <a:ext cx="7924800" cy="933449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4857750"/>
            <a:ext cx="914400" cy="285750"/>
          </a:xfrm>
        </p:spPr>
        <p:txBody>
          <a:bodyPr/>
          <a:lstStyle>
            <a:lvl1pPr>
              <a:defRPr>
                <a:solidFill>
                  <a:srgbClr val="494949"/>
                </a:solidFill>
              </a:defRPr>
            </a:lvl1pPr>
          </a:lstStyle>
          <a:p>
            <a:fld id="{5155B4B5-5D5C-4D71-9C44-037070C05EAD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4857750"/>
            <a:ext cx="66294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4869656"/>
            <a:ext cx="533400" cy="27384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16B070-9265-3E45-8CF8-C3498B7847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 bwMode="auto">
          <a:xfrm>
            <a:off x="1066800" y="1085850"/>
            <a:ext cx="79248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</a:t>
            </a:r>
            <a:endParaRPr lang="en-US" dirty="0"/>
          </a:p>
        </p:txBody>
      </p:sp>
      <p:pic>
        <p:nvPicPr>
          <p:cNvPr id="9" name="Picture 8" descr="AM2017_PPTtemplate_MasterSlide_R1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2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3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85803" y="1276351"/>
            <a:ext cx="8469313" cy="2751535"/>
          </a:xfrm>
          <a:prstGeom prst="rect">
            <a:avLst/>
          </a:prstGeom>
          <a:solidFill>
            <a:srgbClr val="F5F5F5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750"/>
            <a:ext cx="7808916" cy="17526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4300"/>
            <a:ext cx="7808916" cy="1238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58B3F-FF89-499B-83AF-457EFB62B2A6}" type="datetime1">
              <a:rPr lang="en-US" smtClean="0"/>
              <a:t>9/26/2019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078AB-6EA4-E344-A29B-B70D5628C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00150"/>
            <a:ext cx="3733800" cy="365759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00150"/>
            <a:ext cx="4038600" cy="365759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4864507"/>
            <a:ext cx="1447800" cy="278993"/>
          </a:xfrm>
        </p:spPr>
        <p:txBody>
          <a:bodyPr/>
          <a:lstStyle>
            <a:lvl1pPr>
              <a:defRPr/>
            </a:lvl1pPr>
          </a:lstStyle>
          <a:p>
            <a:fld id="{2A6A7385-988A-49E2-8442-C3203481FEF3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4914412"/>
            <a:ext cx="6248400" cy="22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2955" y="4879340"/>
            <a:ext cx="457200" cy="273844"/>
          </a:xfrm>
        </p:spPr>
        <p:txBody>
          <a:bodyPr/>
          <a:lstStyle>
            <a:lvl1pPr>
              <a:defRPr/>
            </a:lvl1pPr>
          </a:lstStyle>
          <a:p>
            <a:fld id="{3C15EC83-E16F-4642-B896-DCA432675C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9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7150"/>
            <a:ext cx="8001000" cy="990600"/>
          </a:xfrm>
        </p:spPr>
        <p:txBody>
          <a:bodyPr/>
          <a:lstStyle>
            <a:lvl1pPr>
              <a:defRPr>
                <a:solidFill>
                  <a:srgbClr val="3F3F3F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123950"/>
            <a:ext cx="3886200" cy="47982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657350"/>
            <a:ext cx="3886200" cy="30861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123950"/>
            <a:ext cx="4038600" cy="47982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638301"/>
            <a:ext cx="3962400" cy="31432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5E4C68-3ADF-43F7-903C-4882175DC0AD}" type="datetime1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3DEFD-F12A-E549-A91B-E3DCEDC85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3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F3F3F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710AC-A1A0-4BC9-863A-D136FEA02FAF}" type="datetime1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007EC-89DE-E04A-92C9-35F4376A6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8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B9C5F7-6522-46A6-ACEB-156DD0102B6F}" type="datetime1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A18E5-6441-7D4F-AF55-89DD0A14E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2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3" y="228601"/>
            <a:ext cx="27035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28600"/>
            <a:ext cx="4883150" cy="4514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3" y="1100138"/>
            <a:ext cx="2703513" cy="3643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84F28-55DA-4BBA-8934-6E11DFC06D51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5B54A-3E88-7D4B-8CC4-E96B3BC76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3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6B5A7A-69F5-4647-9538-61C42E58E648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3E61E-6B02-0D4A-882B-9EE08F1C6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M2017_PPTtemplate_MasterSlide_R1V1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24000" cy="5143500"/>
          </a:xfrm>
          <a:prstGeom prst="rect">
            <a:avLst/>
          </a:prstGeom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990600" y="57150"/>
            <a:ext cx="8001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085850"/>
            <a:ext cx="8001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67600" y="4869656"/>
            <a:ext cx="1219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fld id="{BA9DDA05-3D66-47B5-9F86-7420A77BD7BD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4886632"/>
            <a:ext cx="6477000" cy="256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69656"/>
            <a:ext cx="457200" cy="2738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Calibri" charset="0"/>
              </a:defRPr>
            </a:lvl1pPr>
          </a:lstStyle>
          <a:p>
            <a:fld id="{3391402A-99DF-5E44-9CA4-3BC64FA01EA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0000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99F"/>
        </a:buClr>
        <a:buFont typeface="Wingdings" charset="0"/>
        <a:buChar char="§"/>
        <a:defRPr sz="2000" kern="1200">
          <a:solidFill>
            <a:srgbClr val="000000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4098"/>
        </a:buClr>
        <a:buFont typeface="Wingdings" charset="0"/>
        <a:buChar char="§"/>
        <a:defRPr sz="2000" kern="1200">
          <a:solidFill>
            <a:srgbClr val="000000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003846"/>
        </a:buClr>
        <a:buFont typeface="Arial"/>
        <a:buChar char="•"/>
        <a:defRPr sz="2000" kern="1200">
          <a:solidFill>
            <a:srgbClr val="000000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35198"/>
        </a:buClr>
        <a:buFont typeface="Wingdings" charset="0"/>
        <a:buChar char="§"/>
        <a:defRPr sz="2000" kern="1200">
          <a:solidFill>
            <a:srgbClr val="000000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AEEF"/>
        </a:buClr>
        <a:buFont typeface="Arial" charset="0"/>
        <a:buChar char="•"/>
        <a:defRPr sz="1600" kern="1200">
          <a:solidFill>
            <a:srgbClr val="000000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44070" y="96371"/>
            <a:ext cx="8229600" cy="93344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</a:rPr>
              <a:t>The Challenge of Infrastructure Renewal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26920" y="1183175"/>
            <a:ext cx="6858000" cy="3809999"/>
          </a:xfrm>
        </p:spPr>
        <p:txBody>
          <a:bodyPr/>
          <a:lstStyle/>
          <a:p>
            <a:pPr marL="341313" indent="-341313">
              <a:spcBef>
                <a:spcPts val="1400"/>
              </a:spcBef>
              <a:spcAft>
                <a:spcPts val="1400"/>
              </a:spcAft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Over </a:t>
            </a:r>
            <a:r>
              <a:rPr lang="en-US" b="1" dirty="0" smtClean="0">
                <a:solidFill>
                  <a:srgbClr val="000000"/>
                </a:solidFill>
                <a:ea typeface="+mn-ea"/>
              </a:rPr>
              <a:t>40 $Billion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 in deferred maintenance nation-wide. </a:t>
            </a:r>
            <a:r>
              <a:rPr lang="en-US" sz="1600" i="1" dirty="0" smtClean="0">
                <a:solidFill>
                  <a:srgbClr val="000000"/>
                </a:solidFill>
                <a:ea typeface="+mn-ea"/>
              </a:rPr>
              <a:t>(Wall Street Journal)</a:t>
            </a:r>
            <a:endParaRPr lang="en-US" dirty="0" smtClean="0">
              <a:solidFill>
                <a:srgbClr val="000000"/>
              </a:solidFill>
              <a:ea typeface="+mn-ea"/>
            </a:endParaRPr>
          </a:p>
          <a:p>
            <a:pPr marL="341313" indent="-341313">
              <a:spcBef>
                <a:spcPts val="1400"/>
              </a:spcBef>
              <a:spcAft>
                <a:spcPts val="1400"/>
              </a:spcAft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Colleges &amp; Universities are looking for </a:t>
            </a:r>
            <a:r>
              <a:rPr lang="en-US" b="1" dirty="0" smtClean="0">
                <a:solidFill>
                  <a:srgbClr val="000000"/>
                </a:solidFill>
                <a:ea typeface="+mn-ea"/>
              </a:rPr>
              <a:t>additional cash flow streams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 to help reduce deferred maintenance. </a:t>
            </a:r>
          </a:p>
          <a:p>
            <a:pPr marL="341313" indent="-341313">
              <a:spcBef>
                <a:spcPts val="1400"/>
              </a:spcBef>
              <a:spcAft>
                <a:spcPts val="140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ea typeface="+mn-ea"/>
              </a:rPr>
              <a:t>Guaranteed energy savings programs 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can reduce deferred maintenance and fund the costs through energy savings. </a:t>
            </a:r>
          </a:p>
          <a:p>
            <a:pPr marL="341313" indent="-341313">
              <a:spcBef>
                <a:spcPts val="1400"/>
              </a:spcBef>
              <a:spcAft>
                <a:spcPts val="1400"/>
              </a:spcAft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20.4 billion </a:t>
            </a:r>
            <a:r>
              <a:rPr lang="en-US" b="1" dirty="0" smtClean="0">
                <a:solidFill>
                  <a:srgbClr val="000000"/>
                </a:solidFill>
                <a:ea typeface="+mn-ea"/>
              </a:rPr>
              <a:t>connected “devices”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 in 2020. </a:t>
            </a:r>
            <a:r>
              <a:rPr lang="en-US" sz="1600" i="1" dirty="0" smtClean="0"/>
              <a:t>(Gartner)</a:t>
            </a:r>
            <a:endParaRPr lang="en-US" sz="16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B070-9265-3E45-8CF8-C3498B78472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https://d30y9cdsu7xlg0.cloudfront.net/png/654286-20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99" y="1047749"/>
            <a:ext cx="838201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 descr="https://d30y9cdsu7xlg0.cloudfront.net/png/1097789-2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99" y="2038350"/>
            <a:ext cx="838201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https://d30y9cdsu7xlg0.cloudfront.net/png/57913-200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99" y="3105149"/>
            <a:ext cx="838201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d30y9cdsu7xlg0.cloudfront.net/png/136161-200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99" y="4095749"/>
            <a:ext cx="838201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RESGUID" val="b627414d-39d5-4b59-bf87-abb0b76f5724"/>
  <p:tag name="EDITION" val="LiveInsights"/>
</p:tagLst>
</file>

<file path=ppt/theme/theme1.xml><?xml version="1.0" encoding="utf-8"?>
<a:theme xmlns:a="http://schemas.openxmlformats.org/drawingml/2006/main" name="AM2011PowerpointPresentation-V2">
  <a:themeElements>
    <a:clrScheme name="AM2017">
      <a:dk1>
        <a:srgbClr val="3F3F3F"/>
      </a:dk1>
      <a:lt1>
        <a:sysClr val="window" lastClr="FFFFFF"/>
      </a:lt1>
      <a:dk2>
        <a:srgbClr val="31859B"/>
      </a:dk2>
      <a:lt2>
        <a:srgbClr val="DBEEF3"/>
      </a:lt2>
      <a:accent1>
        <a:srgbClr val="00999F"/>
      </a:accent1>
      <a:accent2>
        <a:srgbClr val="804098"/>
      </a:accent2>
      <a:accent3>
        <a:srgbClr val="7FCBAE"/>
      </a:accent3>
      <a:accent4>
        <a:srgbClr val="B35198"/>
      </a:accent4>
      <a:accent5>
        <a:srgbClr val="8CC63F"/>
      </a:accent5>
      <a:accent6>
        <a:srgbClr val="EFE7AB"/>
      </a:accent6>
      <a:hlink>
        <a:srgbClr val="20586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10046</TotalTime>
  <Words>170</Words>
  <Application>Microsoft Office PowerPoint</Application>
  <PresentationFormat>On-screen Show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Cambria</vt:lpstr>
      <vt:lpstr>Wingdings</vt:lpstr>
      <vt:lpstr>AM2011PowerpointPresentation-V2</vt:lpstr>
      <vt:lpstr>The Challenge of Infrastructure Renewal</vt:lpstr>
    </vt:vector>
  </TitlesOfParts>
  <Company>NACUBO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Maria.Candelaria</dc:creator>
  <cp:lastModifiedBy>Adinolfo-Fishman, Michelle</cp:lastModifiedBy>
  <cp:revision>577</cp:revision>
  <cp:lastPrinted>2017-07-29T00:19:47Z</cp:lastPrinted>
  <dcterms:created xsi:type="dcterms:W3CDTF">2009-04-08T19:31:00Z</dcterms:created>
  <dcterms:modified xsi:type="dcterms:W3CDTF">2019-09-26T18:03:51Z</dcterms:modified>
</cp:coreProperties>
</file>